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12" r:id="rId2"/>
    <p:sldId id="330" r:id="rId3"/>
    <p:sldId id="341" r:id="rId4"/>
    <p:sldId id="342" r:id="rId5"/>
    <p:sldId id="357" r:id="rId6"/>
    <p:sldId id="358" r:id="rId7"/>
    <p:sldId id="359" r:id="rId8"/>
    <p:sldId id="363" r:id="rId9"/>
    <p:sldId id="364" r:id="rId10"/>
    <p:sldId id="365" r:id="rId11"/>
    <p:sldId id="366" r:id="rId12"/>
    <p:sldId id="367" r:id="rId13"/>
    <p:sldId id="368" r:id="rId14"/>
    <p:sldId id="347" r:id="rId15"/>
    <p:sldId id="360" r:id="rId16"/>
    <p:sldId id="362" r:id="rId17"/>
    <p:sldId id="361" r:id="rId18"/>
    <p:sldId id="356" r:id="rId19"/>
    <p:sldId id="346" r:id="rId20"/>
  </p:sldIdLst>
  <p:sldSz cx="14401800" cy="6858000"/>
  <p:notesSz cx="6888163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4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FF"/>
    <a:srgbClr val="009999"/>
    <a:srgbClr val="0033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7" autoAdjust="0"/>
    <p:restoredTop sz="90435" autoAdjust="0"/>
  </p:normalViewPr>
  <p:slideViewPr>
    <p:cSldViewPr>
      <p:cViewPr>
        <p:scale>
          <a:sx n="50" d="100"/>
          <a:sy n="50" d="100"/>
        </p:scale>
        <p:origin x="-258" y="-594"/>
      </p:cViewPr>
      <p:guideLst>
        <p:guide orient="horz" pos="2160"/>
        <p:guide pos="4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D5A7203E-2B89-4901-90D4-B6DD328BF76E}" type="datetimeFigureOut">
              <a:rPr lang="es-CO" smtClean="0"/>
              <a:pPr/>
              <a:t>10/06/2019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-500063" y="750888"/>
            <a:ext cx="7888288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vert="horz" lIns="96616" tIns="48308" rIns="96616" bIns="48308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3949DFE3-C19F-484C-8246-55F7B36BAB8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29992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080135" y="2130426"/>
            <a:ext cx="1224153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160270" y="3886200"/>
            <a:ext cx="1008126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10/06/2019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10/06/2019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10441305" y="274639"/>
            <a:ext cx="3240405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720090" y="274639"/>
            <a:ext cx="9481185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10/06/2019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10/06/2019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37643" y="4406901"/>
            <a:ext cx="1224153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137643" y="2906713"/>
            <a:ext cx="1224153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10/06/2019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720090" y="1600201"/>
            <a:ext cx="63607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7320915" y="1600201"/>
            <a:ext cx="63607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10/06/2019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0090" y="1535113"/>
            <a:ext cx="636329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720090" y="2174875"/>
            <a:ext cx="636329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7315915" y="1535113"/>
            <a:ext cx="636579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7315915" y="2174875"/>
            <a:ext cx="636579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10/06/2019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10/06/2019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10/06/2019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0091" y="273050"/>
            <a:ext cx="473809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630704" y="273051"/>
            <a:ext cx="805100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720091" y="1435101"/>
            <a:ext cx="473809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10/06/2019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22854" y="4800600"/>
            <a:ext cx="864108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822854" y="612775"/>
            <a:ext cx="864108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822854" y="5367338"/>
            <a:ext cx="864108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10/06/2019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720090" y="274638"/>
            <a:ext cx="129616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0090" y="1600201"/>
            <a:ext cx="1296162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720090" y="6356351"/>
            <a:ext cx="33604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840C9-7C4E-4940-B120-9C25201C82E7}" type="datetimeFigureOut">
              <a:rPr lang="es-CO" smtClean="0"/>
              <a:pPr/>
              <a:t>10/06/2019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920615" y="6356351"/>
            <a:ext cx="4560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0321290" y="6356351"/>
            <a:ext cx="33604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eg"/><Relationship Id="rId3" Type="http://schemas.openxmlformats.org/officeDocument/2006/relationships/image" Target="../media/image3.jpe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4.jpeg"/><Relationship Id="rId9" Type="http://schemas.openxmlformats.org/officeDocument/2006/relationships/image" Target="../media/image22.png"/><Relationship Id="rId1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jpe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jpe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8 Rectángulo">
            <a:extLst/>
          </p:cNvPr>
          <p:cNvSpPr/>
          <p:nvPr/>
        </p:nvSpPr>
        <p:spPr>
          <a:xfrm>
            <a:off x="5638303" y="2022475"/>
            <a:ext cx="1223963" cy="11874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7" name="Rectángulo 21">
            <a:extLst/>
          </p:cNvPr>
          <p:cNvSpPr/>
          <p:nvPr/>
        </p:nvSpPr>
        <p:spPr>
          <a:xfrm>
            <a:off x="10297616" y="0"/>
            <a:ext cx="4104184" cy="6858000"/>
          </a:xfrm>
          <a:prstGeom prst="rect">
            <a:avLst/>
          </a:prstGeom>
          <a:solidFill>
            <a:schemeClr val="accent3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8" name="Paralelogramo 22">
            <a:extLst/>
          </p:cNvPr>
          <p:cNvSpPr/>
          <p:nvPr/>
        </p:nvSpPr>
        <p:spPr>
          <a:xfrm>
            <a:off x="8630741" y="-2308225"/>
            <a:ext cx="3429000" cy="6829425"/>
          </a:xfrm>
          <a:prstGeom prst="parallelogram">
            <a:avLst>
              <a:gd name="adj" fmla="val 43955"/>
            </a:avLst>
          </a:prstGeom>
          <a:solidFill>
            <a:schemeClr val="accent3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11" name="Paralelogramo 23">
            <a:extLst/>
          </p:cNvPr>
          <p:cNvSpPr/>
          <p:nvPr/>
        </p:nvSpPr>
        <p:spPr>
          <a:xfrm rot="7620993">
            <a:off x="7662366" y="2997200"/>
            <a:ext cx="5487987" cy="5122863"/>
          </a:xfrm>
          <a:prstGeom prst="parallelogram">
            <a:avLst>
              <a:gd name="adj" fmla="val 43955"/>
            </a:avLst>
          </a:prstGeom>
          <a:solidFill>
            <a:schemeClr val="accent3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12" name="11 Rectángulo">
            <a:extLst/>
          </p:cNvPr>
          <p:cNvSpPr/>
          <p:nvPr/>
        </p:nvSpPr>
        <p:spPr>
          <a:xfrm>
            <a:off x="9840416" y="0"/>
            <a:ext cx="1979612" cy="1916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13" name="12 Rectángulo">
            <a:extLst/>
          </p:cNvPr>
          <p:cNvSpPr/>
          <p:nvPr/>
        </p:nvSpPr>
        <p:spPr>
          <a:xfrm>
            <a:off x="4976316" y="142875"/>
            <a:ext cx="1223962" cy="1404938"/>
          </a:xfrm>
          <a:prstGeom prst="rect">
            <a:avLst/>
          </a:prstGeom>
          <a:solidFill>
            <a:srgbClr val="283F1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4" name="13 Rectángulo">
            <a:extLst/>
          </p:cNvPr>
          <p:cNvSpPr/>
          <p:nvPr/>
        </p:nvSpPr>
        <p:spPr>
          <a:xfrm>
            <a:off x="5876428" y="4030663"/>
            <a:ext cx="1223963" cy="1187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5" name="14 Rectángulo">
            <a:extLst/>
          </p:cNvPr>
          <p:cNvSpPr/>
          <p:nvPr/>
        </p:nvSpPr>
        <p:spPr>
          <a:xfrm>
            <a:off x="9084766" y="3914775"/>
            <a:ext cx="2519362" cy="202247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6" name="15 Rectángulo">
            <a:extLst/>
          </p:cNvPr>
          <p:cNvSpPr/>
          <p:nvPr/>
        </p:nvSpPr>
        <p:spPr>
          <a:xfrm>
            <a:off x="6960691" y="4833938"/>
            <a:ext cx="1223962" cy="11874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7" name="16 Rectángulo">
            <a:extLst/>
          </p:cNvPr>
          <p:cNvSpPr/>
          <p:nvPr/>
        </p:nvSpPr>
        <p:spPr>
          <a:xfrm>
            <a:off x="7176591" y="1441450"/>
            <a:ext cx="933450" cy="23479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8" name="17 Rectángulo">
            <a:extLst/>
          </p:cNvPr>
          <p:cNvSpPr/>
          <p:nvPr/>
        </p:nvSpPr>
        <p:spPr>
          <a:xfrm>
            <a:off x="4400053" y="1871663"/>
            <a:ext cx="1584325" cy="157003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9" name="18 Rectángulo">
            <a:extLst/>
          </p:cNvPr>
          <p:cNvSpPr/>
          <p:nvPr/>
        </p:nvSpPr>
        <p:spPr>
          <a:xfrm>
            <a:off x="5265241" y="3151188"/>
            <a:ext cx="1439862" cy="1398587"/>
          </a:xfrm>
          <a:prstGeom prst="rect">
            <a:avLst/>
          </a:prstGeom>
          <a:solidFill>
            <a:srgbClr val="283F1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0" name="19 Rectángulo">
            <a:extLst/>
          </p:cNvPr>
          <p:cNvSpPr/>
          <p:nvPr/>
        </p:nvSpPr>
        <p:spPr>
          <a:xfrm>
            <a:off x="-360040" y="332656"/>
            <a:ext cx="6768852" cy="1438275"/>
          </a:xfrm>
          <a:prstGeom prst="rect">
            <a:avLst/>
          </a:prstGeom>
          <a:solidFill>
            <a:srgbClr val="2A504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marL="346335" algn="ctr" defTabSz="896641" eaLnBrk="1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O" sz="3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METROPOLITANA DE PEREIRA</a:t>
            </a:r>
          </a:p>
          <a:p>
            <a:pPr marL="346335" algn="ctr" defTabSz="896641" eaLnBrk="1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O" sz="3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SECCIONAL DE INVESTIGACIÓN CRIMINAL</a:t>
            </a:r>
            <a:endParaRPr lang="es-CO" sz="4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1" name="20 Rectángulo">
            <a:extLst/>
          </p:cNvPr>
          <p:cNvSpPr/>
          <p:nvPr/>
        </p:nvSpPr>
        <p:spPr>
          <a:xfrm>
            <a:off x="7925891" y="2838450"/>
            <a:ext cx="1584325" cy="15113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2" name="21 Elipse">
            <a:extLst/>
          </p:cNvPr>
          <p:cNvSpPr/>
          <p:nvPr/>
        </p:nvSpPr>
        <p:spPr>
          <a:xfrm>
            <a:off x="6536828" y="630238"/>
            <a:ext cx="5292725" cy="52911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3" name="22 Elipse">
            <a:extLst/>
          </p:cNvPr>
          <p:cNvSpPr/>
          <p:nvPr/>
        </p:nvSpPr>
        <p:spPr>
          <a:xfrm>
            <a:off x="7390903" y="1463675"/>
            <a:ext cx="3582988" cy="36242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MX" dirty="0">
              <a:solidFill>
                <a:srgbClr val="FFFFFF"/>
              </a:solidFill>
            </a:endParaRPr>
          </a:p>
        </p:txBody>
      </p:sp>
      <p:sp>
        <p:nvSpPr>
          <p:cNvPr id="24" name="23 Rectángulo">
            <a:extLst/>
          </p:cNvPr>
          <p:cNvSpPr/>
          <p:nvPr/>
        </p:nvSpPr>
        <p:spPr>
          <a:xfrm>
            <a:off x="8760916" y="1844675"/>
            <a:ext cx="1584325" cy="1512888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5" name="24 Anillo">
            <a:extLst/>
          </p:cNvPr>
          <p:cNvSpPr/>
          <p:nvPr/>
        </p:nvSpPr>
        <p:spPr>
          <a:xfrm>
            <a:off x="7598866" y="1692275"/>
            <a:ext cx="3168650" cy="3167063"/>
          </a:xfrm>
          <a:prstGeom prst="donut">
            <a:avLst>
              <a:gd name="adj" fmla="val 9977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6" name="25 Anillo">
            <a:extLst/>
          </p:cNvPr>
          <p:cNvSpPr/>
          <p:nvPr/>
        </p:nvSpPr>
        <p:spPr>
          <a:xfrm>
            <a:off x="6771778" y="863600"/>
            <a:ext cx="4822825" cy="4824413"/>
          </a:xfrm>
          <a:prstGeom prst="donut">
            <a:avLst>
              <a:gd name="adj" fmla="val 362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7" name="26 Anillo">
            <a:extLst/>
          </p:cNvPr>
          <p:cNvSpPr/>
          <p:nvPr/>
        </p:nvSpPr>
        <p:spPr>
          <a:xfrm>
            <a:off x="7013078" y="1106488"/>
            <a:ext cx="4338638" cy="4338637"/>
          </a:xfrm>
          <a:prstGeom prst="donut">
            <a:avLst>
              <a:gd name="adj" fmla="val 4858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  <a:alpha val="22000"/>
                </a:schemeClr>
              </a:gs>
              <a:gs pos="100000">
                <a:schemeClr val="bg1">
                  <a:lumMod val="85000"/>
                  <a:alpha val="34000"/>
                </a:schemeClr>
              </a:gs>
            </a:gsLst>
            <a:lin ang="27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8" name="27 Anillo">
            <a:extLst/>
          </p:cNvPr>
          <p:cNvSpPr/>
          <p:nvPr/>
        </p:nvSpPr>
        <p:spPr>
          <a:xfrm>
            <a:off x="7013078" y="1106488"/>
            <a:ext cx="4338638" cy="4338637"/>
          </a:xfrm>
          <a:prstGeom prst="donut">
            <a:avLst>
              <a:gd name="adj" fmla="val 4893"/>
            </a:avLst>
          </a:prstGeom>
          <a:gradFill>
            <a:gsLst>
              <a:gs pos="0">
                <a:schemeClr val="bg1">
                  <a:lumMod val="85000"/>
                  <a:alpha val="52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0"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9" name="28 Anillo">
            <a:extLst/>
          </p:cNvPr>
          <p:cNvSpPr/>
          <p:nvPr/>
        </p:nvSpPr>
        <p:spPr>
          <a:xfrm>
            <a:off x="7014666" y="1106488"/>
            <a:ext cx="4337050" cy="4338637"/>
          </a:xfrm>
          <a:prstGeom prst="donut">
            <a:avLst>
              <a:gd name="adj" fmla="val 4913"/>
            </a:avLst>
          </a:prstGeom>
          <a:gradFill flip="none" rotWithShape="1">
            <a:gsLst>
              <a:gs pos="0">
                <a:schemeClr val="bg2">
                  <a:lumMod val="14000"/>
                </a:schemeClr>
              </a:gs>
              <a:gs pos="50000">
                <a:schemeClr val="bg2">
                  <a:lumMod val="50000"/>
                  <a:alpha val="29000"/>
                </a:schemeClr>
              </a:gs>
              <a:gs pos="100000">
                <a:schemeClr val="bg1">
                  <a:lumMod val="85000"/>
                  <a:alpha val="23000"/>
                </a:schemeClr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30" name="29 Elipse">
            <a:extLst/>
          </p:cNvPr>
          <p:cNvSpPr/>
          <p:nvPr/>
        </p:nvSpPr>
        <p:spPr>
          <a:xfrm>
            <a:off x="7248030" y="1330325"/>
            <a:ext cx="3887788" cy="38877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pic>
        <p:nvPicPr>
          <p:cNvPr id="31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66" y="1593850"/>
            <a:ext cx="3313112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Conector recto 25">
            <a:extLst/>
          </p:cNvPr>
          <p:cNvCxnSpPr/>
          <p:nvPr/>
        </p:nvCxnSpPr>
        <p:spPr>
          <a:xfrm>
            <a:off x="293688" y="6694488"/>
            <a:ext cx="3657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Elipse 26">
            <a:extLst/>
          </p:cNvPr>
          <p:cNvSpPr/>
          <p:nvPr/>
        </p:nvSpPr>
        <p:spPr>
          <a:xfrm>
            <a:off x="77788" y="6580188"/>
            <a:ext cx="246062" cy="2286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34" name="Rectángulo 1"/>
          <p:cNvSpPr>
            <a:spLocks noChangeArrowheads="1"/>
          </p:cNvSpPr>
          <p:nvPr/>
        </p:nvSpPr>
        <p:spPr bwMode="auto">
          <a:xfrm>
            <a:off x="-16557" y="2529478"/>
            <a:ext cx="445112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6075" defTabSz="895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CO" altLang="es-CO" sz="4400" b="1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CONTEXTO DEL CIBERCRIMEN EN PEREIRA</a:t>
            </a:r>
          </a:p>
        </p:txBody>
      </p:sp>
      <p:sp>
        <p:nvSpPr>
          <p:cNvPr id="35" name="Rectángulo 28"/>
          <p:cNvSpPr>
            <a:spLocks noChangeArrowheads="1"/>
          </p:cNvSpPr>
          <p:nvPr/>
        </p:nvSpPr>
        <p:spPr bwMode="auto">
          <a:xfrm>
            <a:off x="288132" y="5273913"/>
            <a:ext cx="396815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6075" defTabSz="895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Subintendente</a:t>
            </a:r>
            <a:r>
              <a:rPr lang="es-ES" altLang="es-CO" sz="2000" b="1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 PETER VARGAS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Investigador </a:t>
            </a:r>
            <a:r>
              <a:rPr lang="es-ES" altLang="es-CO" sz="2000" dirty="0" err="1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Cibercrimen</a:t>
            </a:r>
            <a:endParaRPr lang="es-ES" altLang="es-CO" sz="2000" dirty="0" smtClean="0">
              <a:solidFill>
                <a:srgbClr val="4A452A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Ingeniero de Sistemas, CHFI, Desarrollador </a:t>
            </a:r>
            <a:r>
              <a:rPr lang="es-ES" altLang="es-CO" sz="2000" dirty="0" err="1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Backend</a:t>
            </a: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 </a:t>
            </a:r>
            <a:r>
              <a:rPr lang="es-ES" altLang="es-CO" sz="2000" dirty="0" err="1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Python</a:t>
            </a:r>
            <a:endParaRPr lang="es-ES" altLang="es-CO" sz="2000" dirty="0" smtClean="0">
              <a:solidFill>
                <a:srgbClr val="4A452A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5522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2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2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2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2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4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59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53" dur="4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20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4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59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4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59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4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0" dur="59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4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59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21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83" dur="3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8" dur="2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2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9" grpId="0" animBg="1"/>
      <p:bldP spid="20" grpId="0" animBg="1"/>
      <p:bldP spid="21" grpId="0" animBg="1"/>
      <p:bldP spid="22" grpId="0" animBg="1"/>
      <p:bldP spid="22" grpId="1" animBg="1"/>
      <p:bldP spid="24" grpId="0" animBg="1"/>
      <p:bldP spid="34" grpId="0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CASO DE FUENTES ABIERTAS</a:t>
            </a:r>
            <a:endParaRPr lang="es-CO" sz="28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26635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6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/>
          <a:srcRect l="32889" t="31573" r="22755" b="37920"/>
          <a:stretch>
            <a:fillRect/>
          </a:stretch>
        </p:blipFill>
        <p:spPr bwMode="auto">
          <a:xfrm>
            <a:off x="648172" y="980728"/>
            <a:ext cx="12728748" cy="5469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CASO DE FUENTES ABIERTAS</a:t>
            </a:r>
            <a:endParaRPr lang="es-CO" sz="28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26635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6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/>
          <a:srcRect l="32889" t="32001" r="25867" b="18649"/>
          <a:stretch>
            <a:fillRect/>
          </a:stretch>
        </p:blipFill>
        <p:spPr bwMode="auto">
          <a:xfrm>
            <a:off x="3493715" y="861714"/>
            <a:ext cx="7667625" cy="573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CASO DE FUENTES ABIERTAS</a:t>
            </a:r>
            <a:endParaRPr lang="es-CO" sz="28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26635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6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13 Grupo"/>
          <p:cNvGrpSpPr>
            <a:grpSpLocks/>
          </p:cNvGrpSpPr>
          <p:nvPr/>
        </p:nvGrpSpPr>
        <p:grpSpPr bwMode="auto">
          <a:xfrm>
            <a:off x="1656284" y="980728"/>
            <a:ext cx="10790237" cy="5424487"/>
            <a:chOff x="292608" y="1450848"/>
            <a:chExt cx="9363456" cy="5008574"/>
          </a:xfrm>
        </p:grpSpPr>
        <p:pic>
          <p:nvPicPr>
            <p:cNvPr id="12" name="Picture 2" descr="F:\asdff\Queen Bee\Analisis Link.png"/>
            <p:cNvPicPr>
              <a:picLocks noChangeAspect="1" noChangeArrowheads="1"/>
            </p:cNvPicPr>
            <p:nvPr/>
          </p:nvPicPr>
          <p:blipFill>
            <a:blip r:embed="rId6" cstate="print"/>
            <a:srcRect l="4967" t="47804" r="50813"/>
            <a:stretch>
              <a:fillRect/>
            </a:stretch>
          </p:blipFill>
          <p:spPr bwMode="auto">
            <a:xfrm>
              <a:off x="292608" y="1450848"/>
              <a:ext cx="9363456" cy="5008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12 Rectángulo"/>
            <p:cNvSpPr/>
            <p:nvPr/>
          </p:nvSpPr>
          <p:spPr>
            <a:xfrm>
              <a:off x="3364626" y="1450848"/>
              <a:ext cx="6291438" cy="5364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CO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CASO DE FUENTES ABIERTAS</a:t>
            </a:r>
            <a:endParaRPr lang="es-CO" sz="28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26635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6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F:\asdff\Queen Bee\Analisis Link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4380" y="977634"/>
            <a:ext cx="12559208" cy="5691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CASO DE ÉXITO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32779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0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72108" y="1254196"/>
            <a:ext cx="5653378" cy="23908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24836" y="1124744"/>
            <a:ext cx="6480720" cy="1257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3" descr="C:\Users\INFORMATICO UNO\Desktop\PNG\PNG\Others\Use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505156" y="4797152"/>
            <a:ext cx="1593973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Connector 52"/>
          <p:cNvCxnSpPr>
            <a:cxnSpLocks noChangeShapeType="1"/>
          </p:cNvCxnSpPr>
          <p:nvPr/>
        </p:nvCxnSpPr>
        <p:spPr bwMode="auto">
          <a:xfrm>
            <a:off x="692993" y="4498255"/>
            <a:ext cx="13276659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/>
          </a:extLst>
        </p:spPr>
      </p:cxnSp>
      <p:pic>
        <p:nvPicPr>
          <p:cNvPr id="16" name="Picture 54" descr="fiscalia.gif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960540" y="5227712"/>
            <a:ext cx="850467" cy="1225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Straight Connector 56"/>
          <p:cNvCxnSpPr>
            <a:cxnSpLocks noChangeShapeType="1"/>
          </p:cNvCxnSpPr>
          <p:nvPr/>
        </p:nvCxnSpPr>
        <p:spPr bwMode="auto">
          <a:xfrm rot="5400000">
            <a:off x="3467981" y="4641130"/>
            <a:ext cx="28575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/>
          </a:extLst>
        </p:spPr>
      </p:cxnSp>
      <p:pic>
        <p:nvPicPr>
          <p:cNvPr id="18" name="Picture 18" descr="http://www.iconarchive.com/icons/artua/dragon-soft/User-256x256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96244" y="4797152"/>
            <a:ext cx="1247540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46"/>
          <p:cNvSpPr txBox="1">
            <a:spLocks noChangeArrowheads="1"/>
          </p:cNvSpPr>
          <p:nvPr/>
        </p:nvSpPr>
        <p:spPr bwMode="auto">
          <a:xfrm>
            <a:off x="1570602" y="4483967"/>
            <a:ext cx="11251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400">
                <a:latin typeface="Calibri" pitchFamily="34" charset="0"/>
              </a:rPr>
              <a:t>Agosto 12</a:t>
            </a:r>
          </a:p>
        </p:txBody>
      </p:sp>
      <p:cxnSp>
        <p:nvCxnSpPr>
          <p:cNvPr id="20" name="Straight Connector 68"/>
          <p:cNvCxnSpPr>
            <a:cxnSpLocks noChangeShapeType="1"/>
          </p:cNvCxnSpPr>
          <p:nvPr/>
        </p:nvCxnSpPr>
        <p:spPr bwMode="auto">
          <a:xfrm rot="5400000">
            <a:off x="7308461" y="4641130"/>
            <a:ext cx="28575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/>
          </a:extLst>
        </p:spPr>
      </p:cxnSp>
      <p:sp>
        <p:nvSpPr>
          <p:cNvPr id="21" name="TextBox 146"/>
          <p:cNvSpPr txBox="1">
            <a:spLocks noChangeArrowheads="1"/>
          </p:cNvSpPr>
          <p:nvPr/>
        </p:nvSpPr>
        <p:spPr bwMode="auto">
          <a:xfrm>
            <a:off x="648172" y="5903893"/>
            <a:ext cx="26642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latin typeface="Calibri" pitchFamily="34" charset="0"/>
              </a:rPr>
              <a:t>Víctima</a:t>
            </a:r>
          </a:p>
        </p:txBody>
      </p:sp>
      <p:cxnSp>
        <p:nvCxnSpPr>
          <p:cNvPr id="24" name="Straight Connector 89"/>
          <p:cNvCxnSpPr>
            <a:cxnSpLocks noChangeShapeType="1"/>
          </p:cNvCxnSpPr>
          <p:nvPr/>
        </p:nvCxnSpPr>
        <p:spPr bwMode="auto">
          <a:xfrm rot="5400000">
            <a:off x="11028926" y="4641130"/>
            <a:ext cx="28575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/>
          </a:extLst>
        </p:spPr>
      </p:cxnSp>
      <p:sp>
        <p:nvSpPr>
          <p:cNvPr id="25" name="TextBox 146"/>
          <p:cNvSpPr txBox="1">
            <a:spLocks noChangeArrowheads="1"/>
          </p:cNvSpPr>
          <p:nvPr/>
        </p:nvSpPr>
        <p:spPr bwMode="auto">
          <a:xfrm>
            <a:off x="9217124" y="6165304"/>
            <a:ext cx="22502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400" b="1" dirty="0" smtClean="0"/>
              <a:t>Indiciado</a:t>
            </a:r>
            <a:endParaRPr lang="es-ES" sz="1400" b="1" dirty="0">
              <a:latin typeface="Calibri" pitchFamily="34" charset="0"/>
            </a:endParaRPr>
          </a:p>
        </p:txBody>
      </p:sp>
      <p:sp>
        <p:nvSpPr>
          <p:cNvPr id="27" name="TextBox 146"/>
          <p:cNvSpPr txBox="1">
            <a:spLocks noChangeArrowheads="1"/>
          </p:cNvSpPr>
          <p:nvPr/>
        </p:nvSpPr>
        <p:spPr bwMode="auto">
          <a:xfrm>
            <a:off x="8891517" y="4483967"/>
            <a:ext cx="11251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400">
                <a:latin typeface="Calibri" pitchFamily="34" charset="0"/>
              </a:rPr>
              <a:t>Agosto 14</a:t>
            </a:r>
          </a:p>
        </p:txBody>
      </p:sp>
      <p:sp>
        <p:nvSpPr>
          <p:cNvPr id="28" name="TextBox 146"/>
          <p:cNvSpPr txBox="1">
            <a:spLocks noChangeArrowheads="1"/>
          </p:cNvSpPr>
          <p:nvPr/>
        </p:nvSpPr>
        <p:spPr bwMode="auto">
          <a:xfrm>
            <a:off x="12131922" y="4483967"/>
            <a:ext cx="11251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400">
                <a:latin typeface="Calibri" pitchFamily="34" charset="0"/>
              </a:rPr>
              <a:t>Agosto 15</a:t>
            </a:r>
          </a:p>
        </p:txBody>
      </p:sp>
      <p:sp>
        <p:nvSpPr>
          <p:cNvPr id="29" name="TextBox 146"/>
          <p:cNvSpPr txBox="1">
            <a:spLocks noChangeArrowheads="1"/>
          </p:cNvSpPr>
          <p:nvPr/>
        </p:nvSpPr>
        <p:spPr bwMode="auto">
          <a:xfrm>
            <a:off x="4931022" y="4483967"/>
            <a:ext cx="11251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400">
                <a:latin typeface="Calibri" pitchFamily="34" charset="0"/>
              </a:rPr>
              <a:t>Agosto 13</a:t>
            </a:r>
          </a:p>
        </p:txBody>
      </p:sp>
      <p:pic>
        <p:nvPicPr>
          <p:cNvPr id="30" name="Picture 2" descr="C:\Documents and Settings\user\My Documents\1461662404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91366" y="5056262"/>
            <a:ext cx="1230154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" descr="C:\Documents and Settings\user\My Documents\images.jpg"/>
          <p:cNvPicPr>
            <a:picLocks noChangeAspect="1" noChangeArrowheads="1"/>
          </p:cNvPicPr>
          <p:nvPr/>
        </p:nvPicPr>
        <p:blipFill>
          <a:blip r:embed="rId13" cstate="print"/>
          <a:srcRect r="18993"/>
          <a:stretch>
            <a:fillRect/>
          </a:stretch>
        </p:blipFill>
        <p:spPr bwMode="auto">
          <a:xfrm>
            <a:off x="5904756" y="5157192"/>
            <a:ext cx="1381767" cy="1371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2" name="Straight Arrow Connector 78"/>
          <p:cNvCxnSpPr/>
          <p:nvPr/>
        </p:nvCxnSpPr>
        <p:spPr>
          <a:xfrm>
            <a:off x="4968652" y="5589240"/>
            <a:ext cx="840105" cy="158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78"/>
          <p:cNvCxnSpPr/>
          <p:nvPr/>
        </p:nvCxnSpPr>
        <p:spPr>
          <a:xfrm rot="10800000">
            <a:off x="4968652" y="6093296"/>
            <a:ext cx="720090" cy="158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C:\Documents and Settings\user\My Documents\Martillo_juez_01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1881420" y="5085184"/>
            <a:ext cx="2029754" cy="111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5" name="44 Grupo"/>
          <p:cNvGrpSpPr>
            <a:grpSpLocks/>
          </p:cNvGrpSpPr>
          <p:nvPr/>
        </p:nvGrpSpPr>
        <p:grpSpPr bwMode="auto">
          <a:xfrm>
            <a:off x="5832748" y="2636912"/>
            <a:ext cx="8568952" cy="1656184"/>
            <a:chOff x="-2143172" y="3214686"/>
            <a:chExt cx="9144000" cy="1643074"/>
          </a:xfrm>
        </p:grpSpPr>
        <p:pic>
          <p:nvPicPr>
            <p:cNvPr id="36" name="Picture 24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-2143172" y="3214686"/>
              <a:ext cx="9144000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24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-2143172" y="3786190"/>
              <a:ext cx="9063102" cy="990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MANUSCRITOS DE UN </a:t>
            </a:r>
            <a:r>
              <a:rPr lang="es-CO" sz="2800" dirty="0" smtClean="0">
                <a:solidFill>
                  <a:prstClr val="white"/>
                </a:solidFill>
              </a:rPr>
              <a:t>ATACANTE</a:t>
            </a:r>
            <a:endParaRPr lang="es-CO" sz="28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26635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6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76364" y="1020501"/>
            <a:ext cx="9018984" cy="5648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MANUSCRITOS DE UN </a:t>
            </a:r>
            <a:r>
              <a:rPr lang="es-CO" sz="2800" dirty="0" smtClean="0">
                <a:solidFill>
                  <a:prstClr val="white"/>
                </a:solidFill>
              </a:rPr>
              <a:t>ATACANTE</a:t>
            </a:r>
            <a:endParaRPr lang="es-CO" sz="28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26635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6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32754" y="1079500"/>
            <a:ext cx="9788723" cy="521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MANUSCRITOS DE UN </a:t>
            </a:r>
            <a:r>
              <a:rPr lang="es-CO" sz="2800" dirty="0" smtClean="0">
                <a:solidFill>
                  <a:prstClr val="white"/>
                </a:solidFill>
              </a:rPr>
              <a:t>ATACANTE</a:t>
            </a:r>
            <a:endParaRPr lang="es-CO" sz="28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26635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6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60340" y="908720"/>
            <a:ext cx="9577064" cy="5697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7 Grupo"/>
          <p:cNvGrpSpPr>
            <a:grpSpLocks/>
          </p:cNvGrpSpPr>
          <p:nvPr/>
        </p:nvGrpSpPr>
        <p:grpSpPr bwMode="auto">
          <a:xfrm>
            <a:off x="3416678" y="923926"/>
            <a:ext cx="4386174" cy="4208463"/>
            <a:chOff x="1407495" y="908519"/>
            <a:chExt cx="3713953" cy="4208804"/>
          </a:xfrm>
        </p:grpSpPr>
        <p:sp>
          <p:nvSpPr>
            <p:cNvPr id="32" name="31 Arco"/>
            <p:cNvSpPr/>
            <p:nvPr/>
          </p:nvSpPr>
          <p:spPr>
            <a:xfrm rot="20787549">
              <a:off x="1407495" y="2956560"/>
              <a:ext cx="2376994" cy="2160763"/>
            </a:xfrm>
            <a:prstGeom prst="arc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CO">
                <a:ln w="38100">
                  <a:solidFill>
                    <a:schemeClr val="tx1"/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33" name="32 Arco"/>
            <p:cNvSpPr/>
            <p:nvPr/>
          </p:nvSpPr>
          <p:spPr>
            <a:xfrm rot="10278586">
              <a:off x="2744454" y="908519"/>
              <a:ext cx="2376994" cy="2160763"/>
            </a:xfrm>
            <a:prstGeom prst="arc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CO">
                <a:ln w="38100">
                  <a:solidFill>
                    <a:schemeClr val="tx1"/>
                  </a:solidFill>
                </a:ln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34 Grupo"/>
          <p:cNvGrpSpPr>
            <a:grpSpLocks/>
          </p:cNvGrpSpPr>
          <p:nvPr/>
        </p:nvGrpSpPr>
        <p:grpSpPr bwMode="auto">
          <a:xfrm rot="-10510195">
            <a:off x="6739593" y="2444751"/>
            <a:ext cx="4386174" cy="4208463"/>
            <a:chOff x="1407495" y="908519"/>
            <a:chExt cx="3713953" cy="4208804"/>
          </a:xfrm>
        </p:grpSpPr>
        <p:sp>
          <p:nvSpPr>
            <p:cNvPr id="35" name="34 Arco"/>
            <p:cNvSpPr/>
            <p:nvPr/>
          </p:nvSpPr>
          <p:spPr>
            <a:xfrm rot="20787549">
              <a:off x="1415479" y="2960250"/>
              <a:ext cx="2376994" cy="2160762"/>
            </a:xfrm>
            <a:prstGeom prst="arc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CO">
                <a:ln w="38100">
                  <a:solidFill>
                    <a:schemeClr val="tx1"/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36" name="35 Arco"/>
            <p:cNvSpPr/>
            <p:nvPr/>
          </p:nvSpPr>
          <p:spPr>
            <a:xfrm rot="10278586">
              <a:off x="2744783" y="908907"/>
              <a:ext cx="2376993" cy="2160763"/>
            </a:xfrm>
            <a:prstGeom prst="arc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CO">
                <a:ln w="38100">
                  <a:solidFill>
                    <a:schemeClr val="tx1"/>
                  </a:solidFill>
                </a:ln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27 Grupo"/>
          <p:cNvGrpSpPr>
            <a:grpSpLocks/>
          </p:cNvGrpSpPr>
          <p:nvPr/>
        </p:nvGrpSpPr>
        <p:grpSpPr bwMode="auto">
          <a:xfrm rot="-4030925">
            <a:off x="3856320" y="1980809"/>
            <a:ext cx="3713163" cy="4971246"/>
            <a:chOff x="1407495" y="908519"/>
            <a:chExt cx="3713953" cy="4208804"/>
          </a:xfrm>
        </p:grpSpPr>
        <p:sp>
          <p:nvSpPr>
            <p:cNvPr id="38" name="37 Arco"/>
            <p:cNvSpPr/>
            <p:nvPr/>
          </p:nvSpPr>
          <p:spPr>
            <a:xfrm rot="20787549">
              <a:off x="1407611" y="2956068"/>
              <a:ext cx="2376993" cy="2160763"/>
            </a:xfrm>
            <a:prstGeom prst="arc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CO">
                <a:ln w="38100">
                  <a:solidFill>
                    <a:schemeClr val="tx1"/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39" name="38 Arco"/>
            <p:cNvSpPr/>
            <p:nvPr/>
          </p:nvSpPr>
          <p:spPr>
            <a:xfrm rot="10278586">
              <a:off x="2744805" y="901927"/>
              <a:ext cx="2376993" cy="2160763"/>
            </a:xfrm>
            <a:prstGeom prst="arc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CO">
                <a:ln w="38100">
                  <a:solidFill>
                    <a:schemeClr val="tx1"/>
                  </a:solidFill>
                </a:ln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27 Grupo"/>
          <p:cNvGrpSpPr>
            <a:grpSpLocks/>
          </p:cNvGrpSpPr>
          <p:nvPr/>
        </p:nvGrpSpPr>
        <p:grpSpPr bwMode="auto">
          <a:xfrm rot="-3825724">
            <a:off x="6987962" y="358384"/>
            <a:ext cx="3713163" cy="4971246"/>
            <a:chOff x="1407495" y="908519"/>
            <a:chExt cx="3713953" cy="4208804"/>
          </a:xfrm>
        </p:grpSpPr>
        <p:sp>
          <p:nvSpPr>
            <p:cNvPr id="41" name="40 Arco"/>
            <p:cNvSpPr/>
            <p:nvPr/>
          </p:nvSpPr>
          <p:spPr>
            <a:xfrm rot="20787549">
              <a:off x="1412953" y="2949681"/>
              <a:ext cx="2376993" cy="2162351"/>
            </a:xfrm>
            <a:prstGeom prst="arc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CO">
                <a:ln w="38100">
                  <a:solidFill>
                    <a:schemeClr val="tx1"/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42" name="41 Arco"/>
            <p:cNvSpPr/>
            <p:nvPr/>
          </p:nvSpPr>
          <p:spPr>
            <a:xfrm rot="10278586">
              <a:off x="2744406" y="900436"/>
              <a:ext cx="2376994" cy="2160763"/>
            </a:xfrm>
            <a:prstGeom prst="arc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CO">
                <a:ln w="38100">
                  <a:solidFill>
                    <a:schemeClr val="tx1"/>
                  </a:solidFill>
                </a:ln>
                <a:solidFill>
                  <a:prstClr val="black"/>
                </a:solidFill>
              </a:endParaRPr>
            </a:p>
          </p:txBody>
        </p:sp>
      </p:grpSp>
      <p:pic>
        <p:nvPicPr>
          <p:cNvPr id="24582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MITIGACIÓN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24591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2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3" name="Picture 8" descr="U:\BackUp 05-03-12\diseño\franja institucional-CMYK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742114"/>
            <a:ext cx="14401800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Elipse"/>
          <p:cNvSpPr/>
          <p:nvPr/>
        </p:nvSpPr>
        <p:spPr>
          <a:xfrm>
            <a:off x="4299999" y="1097259"/>
            <a:ext cx="6092103" cy="5021510"/>
          </a:xfrm>
          <a:prstGeom prst="ellipse">
            <a:avLst/>
          </a:prstGeom>
          <a:noFill/>
          <a:ln w="76200">
            <a:solidFill>
              <a:schemeClr val="accent5">
                <a:lumMod val="60000"/>
                <a:lumOff val="4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12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13 Elipse"/>
          <p:cNvSpPr/>
          <p:nvPr/>
        </p:nvSpPr>
        <p:spPr>
          <a:xfrm>
            <a:off x="4903292" y="1659606"/>
            <a:ext cx="4677750" cy="3960000"/>
          </a:xfrm>
          <a:prstGeom prst="ellipse">
            <a:avLst/>
          </a:prstGeom>
          <a:noFill/>
          <a:ln w="76200">
            <a:solidFill>
              <a:schemeClr val="accent5">
                <a:lumMod val="60000"/>
                <a:lumOff val="4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12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2914115" y="1260476"/>
            <a:ext cx="2456557" cy="2079625"/>
          </a:xfrm>
          <a:prstGeom prst="ellipse">
            <a:avLst/>
          </a:prstGeom>
          <a:blipFill>
            <a:blip r:embed="rId7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800"/>
            </a:pPr>
            <a:r>
              <a:rPr lang="es-CO" sz="2200" b="1" dirty="0">
                <a:solidFill>
                  <a:srgbClr val="FFFFFF"/>
                </a:solidFill>
                <a:latin typeface="Candara" panose="020E0502030303020204" pitchFamily="34" charset="0"/>
                <a:ea typeface="Candara"/>
                <a:cs typeface="Candara"/>
                <a:sym typeface="Candara"/>
              </a:rPr>
              <a:t>Familiar</a:t>
            </a:r>
          </a:p>
        </p:txBody>
      </p:sp>
      <p:sp>
        <p:nvSpPr>
          <p:cNvPr id="16" name="15 Elipse"/>
          <p:cNvSpPr/>
          <p:nvPr/>
        </p:nvSpPr>
        <p:spPr>
          <a:xfrm>
            <a:off x="9121141" y="4275139"/>
            <a:ext cx="2456557" cy="2079625"/>
          </a:xfrm>
          <a:prstGeom prst="ellipse">
            <a:avLst/>
          </a:prstGeom>
          <a:blipFill>
            <a:blip r:embed="rId7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800"/>
            </a:pPr>
            <a:r>
              <a:rPr lang="es-CO" sz="2200" b="1" dirty="0">
                <a:solidFill>
                  <a:srgbClr val="FFFFFF"/>
                </a:solidFill>
                <a:latin typeface="Candara" panose="020E0502030303020204" pitchFamily="34" charset="0"/>
                <a:ea typeface="Candara"/>
                <a:cs typeface="Candara"/>
                <a:sym typeface="Candara"/>
              </a:rPr>
              <a:t>Laboral</a:t>
            </a:r>
          </a:p>
        </p:txBody>
      </p:sp>
      <p:sp>
        <p:nvSpPr>
          <p:cNvPr id="17" name="16 Elipse"/>
          <p:cNvSpPr/>
          <p:nvPr/>
        </p:nvSpPr>
        <p:spPr>
          <a:xfrm>
            <a:off x="3028123" y="1338827"/>
            <a:ext cx="2249645" cy="1904461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12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17 Elipse"/>
          <p:cNvSpPr/>
          <p:nvPr/>
        </p:nvSpPr>
        <p:spPr>
          <a:xfrm>
            <a:off x="2914115" y="4275139"/>
            <a:ext cx="2456557" cy="2079625"/>
          </a:xfrm>
          <a:prstGeom prst="ellipse">
            <a:avLst/>
          </a:prstGeom>
          <a:blipFill>
            <a:blip r:embed="rId7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800"/>
            </a:pPr>
            <a:r>
              <a:rPr lang="es-CO" sz="2200" b="1" dirty="0">
                <a:solidFill>
                  <a:srgbClr val="FFFFFF"/>
                </a:solidFill>
                <a:latin typeface="Candara" panose="020E0502030303020204" pitchFamily="34" charset="0"/>
                <a:ea typeface="Candara"/>
                <a:cs typeface="Candara"/>
                <a:sym typeface="Candara"/>
              </a:rPr>
              <a:t>Personal</a:t>
            </a:r>
          </a:p>
        </p:txBody>
      </p:sp>
      <p:sp>
        <p:nvSpPr>
          <p:cNvPr id="19" name="18 Elipse"/>
          <p:cNvSpPr/>
          <p:nvPr/>
        </p:nvSpPr>
        <p:spPr>
          <a:xfrm>
            <a:off x="9121141" y="1260476"/>
            <a:ext cx="2456557" cy="2079625"/>
          </a:xfrm>
          <a:prstGeom prst="ellipse">
            <a:avLst/>
          </a:prstGeom>
          <a:blipFill>
            <a:blip r:embed="rId7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800"/>
            </a:pPr>
            <a:r>
              <a:rPr lang="es-CO" sz="2200" b="1" dirty="0">
                <a:solidFill>
                  <a:srgbClr val="FFFFFF"/>
                </a:solidFill>
                <a:latin typeface="Candara" panose="020E0502030303020204" pitchFamily="34" charset="0"/>
                <a:ea typeface="Candara"/>
                <a:cs typeface="Candara"/>
                <a:sym typeface="Candara"/>
              </a:rPr>
              <a:t>Social</a:t>
            </a:r>
          </a:p>
        </p:txBody>
      </p:sp>
      <p:sp>
        <p:nvSpPr>
          <p:cNvPr id="20" name="19 Elipse"/>
          <p:cNvSpPr/>
          <p:nvPr/>
        </p:nvSpPr>
        <p:spPr>
          <a:xfrm>
            <a:off x="5935117" y="2543175"/>
            <a:ext cx="2795974" cy="2292350"/>
          </a:xfrm>
          <a:prstGeom prst="ellipse">
            <a:avLst/>
          </a:prstGeom>
          <a:blipFill>
            <a:blip r:embed="rId8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s-CO" sz="4400" b="1" dirty="0">
                <a:solidFill>
                  <a:schemeClr val="bg1"/>
                </a:solidFill>
                <a:latin typeface="Candara" panose="020E0502030303020204" pitchFamily="34" charset="0"/>
                <a:ea typeface="Candara"/>
                <a:cs typeface="Candara"/>
                <a:sym typeface="Candara"/>
              </a:rPr>
              <a:t>USTED</a:t>
            </a:r>
          </a:p>
        </p:txBody>
      </p:sp>
      <p:sp>
        <p:nvSpPr>
          <p:cNvPr id="21" name="20 Elipse"/>
          <p:cNvSpPr/>
          <p:nvPr/>
        </p:nvSpPr>
        <p:spPr>
          <a:xfrm>
            <a:off x="6127464" y="2664700"/>
            <a:ext cx="2415016" cy="2044458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12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9237245" y="1360248"/>
            <a:ext cx="2249645" cy="1904461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12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3026884" y="4355199"/>
            <a:ext cx="2249645" cy="1904461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12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23 Elipse"/>
          <p:cNvSpPr/>
          <p:nvPr/>
        </p:nvSpPr>
        <p:spPr>
          <a:xfrm>
            <a:off x="9237245" y="4383569"/>
            <a:ext cx="2249645" cy="1904461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12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5" name="Oval 76"/>
          <p:cNvSpPr/>
          <p:nvPr/>
        </p:nvSpPr>
        <p:spPr>
          <a:xfrm>
            <a:off x="3836730" y="1049339"/>
            <a:ext cx="633829" cy="515937"/>
          </a:xfrm>
          <a:prstGeom prst="ellipse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ES" sz="1600" dirty="0"/>
              <a:t>1</a:t>
            </a:r>
          </a:p>
        </p:txBody>
      </p:sp>
      <p:sp>
        <p:nvSpPr>
          <p:cNvPr id="26" name="Oval 76"/>
          <p:cNvSpPr/>
          <p:nvPr/>
        </p:nvSpPr>
        <p:spPr>
          <a:xfrm>
            <a:off x="10032505" y="1052514"/>
            <a:ext cx="635705" cy="515937"/>
          </a:xfrm>
          <a:prstGeom prst="ellipse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ES" sz="1600" dirty="0"/>
              <a:t>2</a:t>
            </a:r>
          </a:p>
        </p:txBody>
      </p:sp>
      <p:sp>
        <p:nvSpPr>
          <p:cNvPr id="27" name="Oval 76"/>
          <p:cNvSpPr/>
          <p:nvPr/>
        </p:nvSpPr>
        <p:spPr>
          <a:xfrm>
            <a:off x="3825479" y="4044950"/>
            <a:ext cx="635705" cy="515938"/>
          </a:xfrm>
          <a:prstGeom prst="ellipse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ES" sz="1600" dirty="0"/>
              <a:t>3</a:t>
            </a:r>
          </a:p>
        </p:txBody>
      </p:sp>
      <p:sp>
        <p:nvSpPr>
          <p:cNvPr id="28" name="Oval 76"/>
          <p:cNvSpPr/>
          <p:nvPr/>
        </p:nvSpPr>
        <p:spPr>
          <a:xfrm>
            <a:off x="10045632" y="4044950"/>
            <a:ext cx="633829" cy="515938"/>
          </a:xfrm>
          <a:prstGeom prst="ellipse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ES" sz="1600" dirty="0"/>
              <a:t>4</a:t>
            </a:r>
          </a:p>
        </p:txBody>
      </p:sp>
      <p:sp>
        <p:nvSpPr>
          <p:cNvPr id="29" name="28 Elipse"/>
          <p:cNvSpPr/>
          <p:nvPr/>
        </p:nvSpPr>
        <p:spPr>
          <a:xfrm>
            <a:off x="6867109" y="4864101"/>
            <a:ext cx="958245" cy="341313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CO"/>
          </a:p>
        </p:txBody>
      </p:sp>
      <p:sp>
        <p:nvSpPr>
          <p:cNvPr id="30" name="29 Elipse"/>
          <p:cNvSpPr/>
          <p:nvPr/>
        </p:nvSpPr>
        <p:spPr>
          <a:xfrm>
            <a:off x="6867109" y="2671763"/>
            <a:ext cx="958245" cy="3413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CO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8 Rectángulo">
            <a:extLst/>
          </p:cNvPr>
          <p:cNvSpPr/>
          <p:nvPr/>
        </p:nvSpPr>
        <p:spPr>
          <a:xfrm>
            <a:off x="5638303" y="2022475"/>
            <a:ext cx="1223963" cy="11874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7" name="Rectángulo 21">
            <a:extLst/>
          </p:cNvPr>
          <p:cNvSpPr/>
          <p:nvPr/>
        </p:nvSpPr>
        <p:spPr>
          <a:xfrm>
            <a:off x="10297616" y="0"/>
            <a:ext cx="4104184" cy="6858000"/>
          </a:xfrm>
          <a:prstGeom prst="rect">
            <a:avLst/>
          </a:prstGeom>
          <a:solidFill>
            <a:schemeClr val="accent3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8" name="Paralelogramo 22">
            <a:extLst/>
          </p:cNvPr>
          <p:cNvSpPr/>
          <p:nvPr/>
        </p:nvSpPr>
        <p:spPr>
          <a:xfrm>
            <a:off x="8630741" y="-2308225"/>
            <a:ext cx="3429000" cy="6829425"/>
          </a:xfrm>
          <a:prstGeom prst="parallelogram">
            <a:avLst>
              <a:gd name="adj" fmla="val 43955"/>
            </a:avLst>
          </a:prstGeom>
          <a:solidFill>
            <a:schemeClr val="accent3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11" name="Paralelogramo 23">
            <a:extLst/>
          </p:cNvPr>
          <p:cNvSpPr/>
          <p:nvPr/>
        </p:nvSpPr>
        <p:spPr>
          <a:xfrm rot="7620993">
            <a:off x="7662366" y="2997200"/>
            <a:ext cx="5487987" cy="5122863"/>
          </a:xfrm>
          <a:prstGeom prst="parallelogram">
            <a:avLst>
              <a:gd name="adj" fmla="val 43955"/>
            </a:avLst>
          </a:prstGeom>
          <a:solidFill>
            <a:schemeClr val="accent3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12" name="11 Rectángulo">
            <a:extLst/>
          </p:cNvPr>
          <p:cNvSpPr/>
          <p:nvPr/>
        </p:nvSpPr>
        <p:spPr>
          <a:xfrm>
            <a:off x="9840416" y="0"/>
            <a:ext cx="1979612" cy="1916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13" name="12 Rectángulo">
            <a:extLst/>
          </p:cNvPr>
          <p:cNvSpPr/>
          <p:nvPr/>
        </p:nvSpPr>
        <p:spPr>
          <a:xfrm>
            <a:off x="4976316" y="142875"/>
            <a:ext cx="1223962" cy="1404938"/>
          </a:xfrm>
          <a:prstGeom prst="rect">
            <a:avLst/>
          </a:prstGeom>
          <a:solidFill>
            <a:srgbClr val="283F1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4" name="13 Rectángulo">
            <a:extLst/>
          </p:cNvPr>
          <p:cNvSpPr/>
          <p:nvPr/>
        </p:nvSpPr>
        <p:spPr>
          <a:xfrm>
            <a:off x="5876428" y="4030663"/>
            <a:ext cx="1223963" cy="1187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5" name="14 Rectángulo">
            <a:extLst/>
          </p:cNvPr>
          <p:cNvSpPr/>
          <p:nvPr/>
        </p:nvSpPr>
        <p:spPr>
          <a:xfrm>
            <a:off x="9084766" y="3914775"/>
            <a:ext cx="2519362" cy="202247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6" name="15 Rectángulo">
            <a:extLst/>
          </p:cNvPr>
          <p:cNvSpPr/>
          <p:nvPr/>
        </p:nvSpPr>
        <p:spPr>
          <a:xfrm>
            <a:off x="6960691" y="4833938"/>
            <a:ext cx="1223962" cy="11874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7" name="16 Rectángulo">
            <a:extLst/>
          </p:cNvPr>
          <p:cNvSpPr/>
          <p:nvPr/>
        </p:nvSpPr>
        <p:spPr>
          <a:xfrm>
            <a:off x="7176591" y="1441450"/>
            <a:ext cx="933450" cy="23479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8" name="17 Rectángulo">
            <a:extLst/>
          </p:cNvPr>
          <p:cNvSpPr/>
          <p:nvPr/>
        </p:nvSpPr>
        <p:spPr>
          <a:xfrm>
            <a:off x="4400053" y="1871663"/>
            <a:ext cx="1584325" cy="157003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9" name="18 Rectángulo">
            <a:extLst/>
          </p:cNvPr>
          <p:cNvSpPr/>
          <p:nvPr/>
        </p:nvSpPr>
        <p:spPr>
          <a:xfrm>
            <a:off x="5265241" y="3151188"/>
            <a:ext cx="1439862" cy="1398587"/>
          </a:xfrm>
          <a:prstGeom prst="rect">
            <a:avLst/>
          </a:prstGeom>
          <a:solidFill>
            <a:srgbClr val="283F1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0" name="19 Rectángulo">
            <a:extLst/>
          </p:cNvPr>
          <p:cNvSpPr/>
          <p:nvPr/>
        </p:nvSpPr>
        <p:spPr>
          <a:xfrm>
            <a:off x="-360040" y="332656"/>
            <a:ext cx="6768852" cy="1438275"/>
          </a:xfrm>
          <a:prstGeom prst="rect">
            <a:avLst/>
          </a:prstGeom>
          <a:solidFill>
            <a:srgbClr val="2A504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marL="346335" algn="ctr" defTabSz="896641" eaLnBrk="1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O" sz="3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METROPOLITANA DE PEREIRA</a:t>
            </a:r>
          </a:p>
          <a:p>
            <a:pPr marL="346335" algn="ctr" defTabSz="896641" eaLnBrk="1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O" sz="3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SECCIONAL DE INVESTIGACIÓN CRIMINAL</a:t>
            </a:r>
            <a:endParaRPr lang="es-CO" sz="4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1" name="20 Rectángulo">
            <a:extLst/>
          </p:cNvPr>
          <p:cNvSpPr/>
          <p:nvPr/>
        </p:nvSpPr>
        <p:spPr>
          <a:xfrm>
            <a:off x="7925891" y="2838450"/>
            <a:ext cx="1584325" cy="15113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2" name="21 Elipse">
            <a:extLst/>
          </p:cNvPr>
          <p:cNvSpPr/>
          <p:nvPr/>
        </p:nvSpPr>
        <p:spPr>
          <a:xfrm>
            <a:off x="6536828" y="630238"/>
            <a:ext cx="5292725" cy="52911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3" name="22 Elipse">
            <a:extLst/>
          </p:cNvPr>
          <p:cNvSpPr/>
          <p:nvPr/>
        </p:nvSpPr>
        <p:spPr>
          <a:xfrm>
            <a:off x="7390903" y="1463675"/>
            <a:ext cx="3582988" cy="36242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MX" dirty="0">
              <a:solidFill>
                <a:srgbClr val="FFFFFF"/>
              </a:solidFill>
            </a:endParaRPr>
          </a:p>
        </p:txBody>
      </p:sp>
      <p:sp>
        <p:nvSpPr>
          <p:cNvPr id="24" name="23 Rectángulo">
            <a:extLst/>
          </p:cNvPr>
          <p:cNvSpPr/>
          <p:nvPr/>
        </p:nvSpPr>
        <p:spPr>
          <a:xfrm>
            <a:off x="8760916" y="1844675"/>
            <a:ext cx="1584325" cy="1512888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5" name="24 Anillo">
            <a:extLst/>
          </p:cNvPr>
          <p:cNvSpPr/>
          <p:nvPr/>
        </p:nvSpPr>
        <p:spPr>
          <a:xfrm>
            <a:off x="7598866" y="1692275"/>
            <a:ext cx="3168650" cy="3167063"/>
          </a:xfrm>
          <a:prstGeom prst="donut">
            <a:avLst>
              <a:gd name="adj" fmla="val 9977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6" name="25 Anillo">
            <a:extLst/>
          </p:cNvPr>
          <p:cNvSpPr/>
          <p:nvPr/>
        </p:nvSpPr>
        <p:spPr>
          <a:xfrm>
            <a:off x="6771778" y="863600"/>
            <a:ext cx="4822825" cy="4824413"/>
          </a:xfrm>
          <a:prstGeom prst="donut">
            <a:avLst>
              <a:gd name="adj" fmla="val 362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7" name="26 Anillo">
            <a:extLst/>
          </p:cNvPr>
          <p:cNvSpPr/>
          <p:nvPr/>
        </p:nvSpPr>
        <p:spPr>
          <a:xfrm>
            <a:off x="7013078" y="1106488"/>
            <a:ext cx="4338638" cy="4338637"/>
          </a:xfrm>
          <a:prstGeom prst="donut">
            <a:avLst>
              <a:gd name="adj" fmla="val 4858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  <a:alpha val="22000"/>
                </a:schemeClr>
              </a:gs>
              <a:gs pos="100000">
                <a:schemeClr val="bg1">
                  <a:lumMod val="85000"/>
                  <a:alpha val="34000"/>
                </a:schemeClr>
              </a:gs>
            </a:gsLst>
            <a:lin ang="27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8" name="27 Anillo">
            <a:extLst/>
          </p:cNvPr>
          <p:cNvSpPr/>
          <p:nvPr/>
        </p:nvSpPr>
        <p:spPr>
          <a:xfrm>
            <a:off x="7013078" y="1106488"/>
            <a:ext cx="4338638" cy="4338637"/>
          </a:xfrm>
          <a:prstGeom prst="donut">
            <a:avLst>
              <a:gd name="adj" fmla="val 4893"/>
            </a:avLst>
          </a:prstGeom>
          <a:gradFill>
            <a:gsLst>
              <a:gs pos="0">
                <a:schemeClr val="bg1">
                  <a:lumMod val="85000"/>
                  <a:alpha val="52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0"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9" name="28 Anillo">
            <a:extLst/>
          </p:cNvPr>
          <p:cNvSpPr/>
          <p:nvPr/>
        </p:nvSpPr>
        <p:spPr>
          <a:xfrm>
            <a:off x="7014666" y="1106488"/>
            <a:ext cx="4337050" cy="4338637"/>
          </a:xfrm>
          <a:prstGeom prst="donut">
            <a:avLst>
              <a:gd name="adj" fmla="val 4913"/>
            </a:avLst>
          </a:prstGeom>
          <a:gradFill flip="none" rotWithShape="1">
            <a:gsLst>
              <a:gs pos="0">
                <a:schemeClr val="bg2">
                  <a:lumMod val="14000"/>
                </a:schemeClr>
              </a:gs>
              <a:gs pos="50000">
                <a:schemeClr val="bg2">
                  <a:lumMod val="50000"/>
                  <a:alpha val="29000"/>
                </a:schemeClr>
              </a:gs>
              <a:gs pos="100000">
                <a:schemeClr val="bg1">
                  <a:lumMod val="85000"/>
                  <a:alpha val="23000"/>
                </a:schemeClr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30" name="29 Elipse">
            <a:extLst/>
          </p:cNvPr>
          <p:cNvSpPr/>
          <p:nvPr/>
        </p:nvSpPr>
        <p:spPr>
          <a:xfrm>
            <a:off x="7248030" y="1330325"/>
            <a:ext cx="3887788" cy="38877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pic>
        <p:nvPicPr>
          <p:cNvPr id="31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66" y="1593850"/>
            <a:ext cx="3313112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Conector recto 25">
            <a:extLst/>
          </p:cNvPr>
          <p:cNvCxnSpPr/>
          <p:nvPr/>
        </p:nvCxnSpPr>
        <p:spPr>
          <a:xfrm>
            <a:off x="293688" y="6694488"/>
            <a:ext cx="3657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Elipse 26">
            <a:extLst/>
          </p:cNvPr>
          <p:cNvSpPr/>
          <p:nvPr/>
        </p:nvSpPr>
        <p:spPr>
          <a:xfrm>
            <a:off x="77788" y="6580188"/>
            <a:ext cx="246062" cy="2286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34" name="Rectángulo 1"/>
          <p:cNvSpPr>
            <a:spLocks noChangeArrowheads="1"/>
          </p:cNvSpPr>
          <p:nvPr/>
        </p:nvSpPr>
        <p:spPr bwMode="auto">
          <a:xfrm>
            <a:off x="-359940" y="2708920"/>
            <a:ext cx="577729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6075" defTabSz="895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CO" altLang="es-CO" sz="9600" b="1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GRACIAS</a:t>
            </a:r>
          </a:p>
        </p:txBody>
      </p:sp>
      <p:sp>
        <p:nvSpPr>
          <p:cNvPr id="35" name="Rectángulo 28"/>
          <p:cNvSpPr>
            <a:spLocks noChangeArrowheads="1"/>
          </p:cNvSpPr>
          <p:nvPr/>
        </p:nvSpPr>
        <p:spPr bwMode="auto">
          <a:xfrm>
            <a:off x="288132" y="5013176"/>
            <a:ext cx="3968154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6075" defTabSz="895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Subintendente</a:t>
            </a:r>
            <a:r>
              <a:rPr lang="es-ES" altLang="es-CO" sz="2000" b="1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 PETER VARGAS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Investigador de </a:t>
            </a:r>
            <a:r>
              <a:rPr lang="es-ES" altLang="es-CO" sz="2000" dirty="0" err="1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Cibercrimen</a:t>
            </a:r>
            <a:endParaRPr lang="es-ES" altLang="es-CO" sz="2000" dirty="0" smtClean="0">
              <a:solidFill>
                <a:srgbClr val="4A452A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Ingeniero de Sistemas, CHFI, Desarrollador </a:t>
            </a:r>
            <a:r>
              <a:rPr lang="es-ES" altLang="es-CO" sz="2000" dirty="0" err="1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Backend</a:t>
            </a: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 </a:t>
            </a:r>
            <a:r>
              <a:rPr lang="es-ES" altLang="es-CO" sz="2000" dirty="0" err="1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Python</a:t>
            </a:r>
            <a:endParaRPr lang="es-ES" altLang="es-CO" sz="2000" dirty="0" smtClean="0">
              <a:solidFill>
                <a:srgbClr val="4A452A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CO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(+57) 314 4785159</a:t>
            </a:r>
            <a:endParaRPr lang="es-ES" altLang="es-CO" sz="2000" dirty="0" smtClean="0">
              <a:solidFill>
                <a:srgbClr val="4A452A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5522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2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2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2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2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4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59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53" dur="4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20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4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59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4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59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4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0" dur="59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4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59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21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83" dur="3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8" dur="2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2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9" grpId="0" animBg="1"/>
      <p:bldP spid="20" grpId="0" animBg="1"/>
      <p:bldP spid="21" grpId="0" animBg="1"/>
      <p:bldP spid="22" grpId="0" animBg="1"/>
      <p:bldP spid="22" grpId="1" animBg="1"/>
      <p:bldP spid="24" grpId="0" animBg="1"/>
      <p:bldP spid="34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ACTUALIZACIÓN CONSTANTE EN CIBERSEGURIDAD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32779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0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1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7597" y="980728"/>
            <a:ext cx="6017627" cy="27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3 CuadroTexto"/>
          <p:cNvSpPr txBox="1"/>
          <p:nvPr/>
        </p:nvSpPr>
        <p:spPr>
          <a:xfrm>
            <a:off x="287407" y="3645024"/>
            <a:ext cx="13876734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9600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</a:rPr>
              <a:t>https://caivirtual.policia.gov.co</a:t>
            </a:r>
          </a:p>
        </p:txBody>
      </p:sp>
      <p:pic>
        <p:nvPicPr>
          <p:cNvPr id="32783" name="Picture 1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59046" y="980728"/>
            <a:ext cx="5889900" cy="2666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CuadroTexto"/>
          <p:cNvSpPr txBox="1"/>
          <p:nvPr/>
        </p:nvSpPr>
        <p:spPr>
          <a:xfrm>
            <a:off x="328167" y="5157192"/>
            <a:ext cx="13876734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9600" b="1" dirty="0" smtClean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</a:rPr>
              <a:t>@</a:t>
            </a:r>
            <a:r>
              <a:rPr lang="es-CO" sz="9600" b="1" dirty="0" err="1" smtClean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</a:rPr>
              <a:t>CaiVirtual</a:t>
            </a:r>
            <a:endParaRPr lang="es-CO" sz="9600" b="1" dirty="0">
              <a:solidFill>
                <a:schemeClr val="accent1">
                  <a:lumMod val="50000"/>
                </a:schemeClr>
              </a:solidFill>
              <a:latin typeface="Agency FB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0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¿POR QUÉ ESTOY AQUÍ?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32779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0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14 Imagen"/>
          <p:cNvPicPr/>
          <p:nvPr/>
        </p:nvPicPr>
        <p:blipFill>
          <a:blip r:embed="rId7" cstate="print"/>
          <a:srcRect t="23077"/>
          <a:stretch>
            <a:fillRect/>
          </a:stretch>
        </p:blipFill>
        <p:spPr bwMode="auto">
          <a:xfrm>
            <a:off x="288132" y="1196752"/>
            <a:ext cx="11233248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3 CuadroTexto"/>
          <p:cNvSpPr txBox="1"/>
          <p:nvPr/>
        </p:nvSpPr>
        <p:spPr>
          <a:xfrm>
            <a:off x="8569052" y="764704"/>
            <a:ext cx="48037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7200" b="1" dirty="0" smtClean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</a:rPr>
              <a:t>¿Por qué estoy aquí?</a:t>
            </a:r>
            <a:endParaRPr lang="es-CO" sz="7200" b="1" dirty="0">
              <a:solidFill>
                <a:schemeClr val="accent1">
                  <a:lumMod val="50000"/>
                </a:schemeClr>
              </a:solidFill>
              <a:latin typeface="Agency FB" pitchFamily="34" charset="0"/>
            </a:endParaRPr>
          </a:p>
        </p:txBody>
      </p:sp>
      <p:pic>
        <p:nvPicPr>
          <p:cNvPr id="16" name="15 Imagen"/>
          <p:cNvPicPr/>
          <p:nvPr/>
        </p:nvPicPr>
        <p:blipFill>
          <a:blip r:embed="rId7" cstate="print"/>
          <a:srcRect l="8520" t="52415" r="6135" b="7842"/>
          <a:stretch>
            <a:fillRect/>
          </a:stretch>
        </p:blipFill>
        <p:spPr bwMode="auto">
          <a:xfrm>
            <a:off x="792188" y="3212976"/>
            <a:ext cx="12529392" cy="3312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EMAIL SPOOFING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32779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0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12 Imagen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6124" y="1052736"/>
            <a:ext cx="619268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14 Imagen"/>
          <p:cNvPicPr/>
          <p:nvPr/>
        </p:nvPicPr>
        <p:blipFill>
          <a:blip r:embed="rId7" cstate="print"/>
          <a:srcRect l="13818" t="38511" r="10601" b="5489"/>
          <a:stretch>
            <a:fillRect/>
          </a:stretch>
        </p:blipFill>
        <p:spPr bwMode="auto">
          <a:xfrm>
            <a:off x="5976764" y="1052736"/>
            <a:ext cx="8208912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SOFISTICACIÓN EN LOS INCIDENTES INFORMÁTICOS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5131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2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3" name="Picture 8" descr="U:\BackUp 05-03-12\diseño\franja institucional-CMYK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742114"/>
            <a:ext cx="14401800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34" name="Shape 221"/>
          <p:cNvSpPr>
            <a:spLocks noChangeShapeType="1"/>
          </p:cNvSpPr>
          <p:nvPr/>
        </p:nvSpPr>
        <p:spPr bwMode="auto">
          <a:xfrm rot="3300000" flipH="1" flipV="1">
            <a:off x="6661180" y="2288789"/>
            <a:ext cx="955675" cy="791349"/>
          </a:xfrm>
          <a:prstGeom prst="line">
            <a:avLst/>
          </a:prstGeom>
          <a:noFill/>
          <a:ln w="25400">
            <a:solidFill>
              <a:srgbClr val="424242"/>
            </a:solidFill>
            <a:miter lim="400000"/>
            <a:headEnd/>
            <a:tailEnd/>
          </a:ln>
        </p:spPr>
        <p:txBody>
          <a:bodyPr lIns="0" tIns="0" rIns="0" bIns="0" anchor="ctr"/>
          <a:lstStyle/>
          <a:p>
            <a:endParaRPr lang="es-CO"/>
          </a:p>
        </p:txBody>
      </p:sp>
      <p:sp>
        <p:nvSpPr>
          <p:cNvPr id="58" name="Shape 227"/>
          <p:cNvSpPr/>
          <p:nvPr/>
        </p:nvSpPr>
        <p:spPr>
          <a:xfrm>
            <a:off x="136892" y="2317751"/>
            <a:ext cx="6660833" cy="708025"/>
          </a:xfrm>
          <a:prstGeom prst="roundRect">
            <a:avLst>
              <a:gd name="adj" fmla="val 29527"/>
            </a:avLst>
          </a:prstGeom>
          <a:blipFill>
            <a:blip r:embed="rId7" cstate="print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/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s-CO" sz="3200" b="1" dirty="0" smtClean="0">
                <a:solidFill>
                  <a:schemeClr val="bg1"/>
                </a:solidFill>
              </a:rPr>
              <a:t>www.empresavictima.com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95" name="Shape 227"/>
          <p:cNvSpPr/>
          <p:nvPr/>
        </p:nvSpPr>
        <p:spPr>
          <a:xfrm>
            <a:off x="7510314" y="2314576"/>
            <a:ext cx="6660833" cy="708025"/>
          </a:xfrm>
          <a:prstGeom prst="roundRect">
            <a:avLst>
              <a:gd name="adj" fmla="val 29527"/>
            </a:avLst>
          </a:prstGeom>
          <a:blipFill>
            <a:blip r:embed="rId8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/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s-CO" sz="3200" b="1" dirty="0" err="1">
                <a:solidFill>
                  <a:schemeClr val="bg1"/>
                </a:solidFill>
                <a:latin typeface="Candara"/>
                <a:ea typeface="Candara"/>
                <a:cs typeface="Candara"/>
              </a:rPr>
              <a:t>www</a:t>
            </a:r>
            <a:r>
              <a:rPr lang="es-CO" sz="3200" b="1" dirty="0" smtClean="0">
                <a:solidFill>
                  <a:schemeClr val="bg1"/>
                </a:solidFill>
                <a:latin typeface="Candara"/>
                <a:ea typeface="Candara"/>
                <a:cs typeface="Candara"/>
              </a:rPr>
              <a:t>.</a:t>
            </a:r>
            <a:r>
              <a:rPr lang="es-CO" sz="3200" b="1" dirty="0" smtClean="0">
                <a:solidFill>
                  <a:schemeClr val="bg1"/>
                </a:solidFill>
              </a:rPr>
              <a:t> empresavictima</a:t>
            </a:r>
            <a:r>
              <a:rPr lang="es-CO" sz="3200" b="1" dirty="0" smtClean="0">
                <a:solidFill>
                  <a:schemeClr val="bg1"/>
                </a:solidFill>
                <a:latin typeface="Candara"/>
                <a:ea typeface="Candara"/>
                <a:cs typeface="Candara"/>
              </a:rPr>
              <a:t>.com.co</a:t>
            </a:r>
            <a:endParaRPr sz="3200" b="1" dirty="0">
              <a:solidFill>
                <a:schemeClr val="bg1"/>
              </a:solidFill>
              <a:latin typeface="Candara"/>
              <a:ea typeface="Candara"/>
              <a:cs typeface="Candara"/>
            </a:endParaRPr>
          </a:p>
        </p:txBody>
      </p:sp>
      <p:sp>
        <p:nvSpPr>
          <p:cNvPr id="96" name="13 CuadroTexto"/>
          <p:cNvSpPr txBox="1"/>
          <p:nvPr/>
        </p:nvSpPr>
        <p:spPr>
          <a:xfrm>
            <a:off x="200651" y="3879851"/>
            <a:ext cx="13876734" cy="1446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8800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+mn-cs"/>
              </a:rPr>
              <a:t>camellosolo2016@gmail.com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SOFISTICACIÓN EN LOS INCIDENTES INFORMÁTICOS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6155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6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7" name="Picture 8" descr="U:\BackUp 05-03-12\diseño\franja institucional-CMYK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742114"/>
            <a:ext cx="14401800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8" name="Imagen 1"/>
          <p:cNvPicPr>
            <a:picLocks noChangeAspect="1"/>
          </p:cNvPicPr>
          <p:nvPr/>
        </p:nvPicPr>
        <p:blipFill>
          <a:blip r:embed="rId7" cstate="print"/>
          <a:srcRect l="40076" t="61095" r="23991" b="3880"/>
          <a:stretch>
            <a:fillRect/>
          </a:stretch>
        </p:blipFill>
        <p:spPr bwMode="auto">
          <a:xfrm>
            <a:off x="1423304" y="1066801"/>
            <a:ext cx="11774596" cy="546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CASO DE FUENTES ABIERTAS</a:t>
            </a:r>
            <a:endParaRPr lang="es-CO" sz="28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26635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6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F:\asdff\Queen Bee\Analisis Link.png"/>
          <p:cNvPicPr>
            <a:picLocks noChangeAspect="1" noChangeArrowheads="1"/>
          </p:cNvPicPr>
          <p:nvPr/>
        </p:nvPicPr>
        <p:blipFill>
          <a:blip r:embed="rId6" cstate="print"/>
          <a:srcRect l="50850" t="9155" r="28299" b="61034"/>
          <a:stretch>
            <a:fillRect/>
          </a:stretch>
        </p:blipFill>
        <p:spPr bwMode="auto">
          <a:xfrm>
            <a:off x="2016324" y="1208358"/>
            <a:ext cx="9863782" cy="5172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CASO DE FUENTES ABIERTAS</a:t>
            </a:r>
            <a:endParaRPr lang="es-CO" sz="28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26635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6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F:\asdff\Queen Bee\Analisis Link.png"/>
          <p:cNvPicPr>
            <a:picLocks noChangeAspect="1" noChangeArrowheads="1"/>
          </p:cNvPicPr>
          <p:nvPr/>
        </p:nvPicPr>
        <p:blipFill>
          <a:blip r:embed="rId6" cstate="print"/>
          <a:srcRect b="63145"/>
          <a:stretch>
            <a:fillRect/>
          </a:stretch>
        </p:blipFill>
        <p:spPr bwMode="auto">
          <a:xfrm>
            <a:off x="245584" y="980728"/>
            <a:ext cx="13940092" cy="2328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F:\asdff\Queen Bee\Analisis Link.png"/>
          <p:cNvPicPr>
            <a:picLocks noChangeAspect="1" noChangeArrowheads="1"/>
          </p:cNvPicPr>
          <p:nvPr/>
        </p:nvPicPr>
        <p:blipFill>
          <a:blip r:embed="rId6" cstate="print"/>
          <a:srcRect l="6854" t="9042" r="85281" b="81268"/>
          <a:stretch>
            <a:fillRect/>
          </a:stretch>
        </p:blipFill>
        <p:spPr bwMode="auto">
          <a:xfrm>
            <a:off x="4569743" y="3576786"/>
            <a:ext cx="5151437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CASO DE FUENTES ABIERTAS</a:t>
            </a:r>
            <a:endParaRPr lang="es-CO" sz="28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26635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6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F:\asdff\Queen Bee\Analisis Link.png"/>
          <p:cNvPicPr>
            <a:picLocks noChangeAspect="1" noChangeArrowheads="1"/>
          </p:cNvPicPr>
          <p:nvPr/>
        </p:nvPicPr>
        <p:blipFill>
          <a:blip r:embed="rId6" cstate="print"/>
          <a:srcRect l="-957" t="-85" b="30450"/>
          <a:stretch>
            <a:fillRect/>
          </a:stretch>
        </p:blipFill>
        <p:spPr bwMode="auto">
          <a:xfrm>
            <a:off x="0" y="1023938"/>
            <a:ext cx="14113668" cy="441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F:\asdff\Queen Bee\Analisis Link.png"/>
          <p:cNvPicPr>
            <a:picLocks noChangeAspect="1" noChangeArrowheads="1"/>
          </p:cNvPicPr>
          <p:nvPr/>
        </p:nvPicPr>
        <p:blipFill>
          <a:blip r:embed="rId6" cstate="print"/>
          <a:srcRect l="54037" t="50622" r="38712" b="30451"/>
          <a:stretch>
            <a:fillRect/>
          </a:stretch>
        </p:blipFill>
        <p:spPr bwMode="auto">
          <a:xfrm>
            <a:off x="648172" y="3933056"/>
            <a:ext cx="2219325" cy="262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2" descr="F:\asdff\Queen Bee\Analisis Link.png"/>
          <p:cNvPicPr>
            <a:picLocks noChangeAspect="1" noChangeArrowheads="1"/>
          </p:cNvPicPr>
          <p:nvPr/>
        </p:nvPicPr>
        <p:blipFill>
          <a:blip r:embed="rId6" cstate="print"/>
          <a:srcRect l="83654" t="30225" r="8993" b="62789"/>
          <a:stretch>
            <a:fillRect/>
          </a:stretch>
        </p:blipFill>
        <p:spPr bwMode="auto">
          <a:xfrm>
            <a:off x="9289132" y="4869160"/>
            <a:ext cx="3687315" cy="1588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2259</TotalTime>
  <Words>172</Words>
  <Application>Microsoft Office PowerPoint</Application>
  <PresentationFormat>Personalizado</PresentationFormat>
  <Paragraphs>51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pc pc</dc:creator>
  <cp:lastModifiedBy>PETER.VARGAS</cp:lastModifiedBy>
  <cp:revision>770</cp:revision>
  <cp:lastPrinted>2017-09-10T20:22:59Z</cp:lastPrinted>
  <dcterms:created xsi:type="dcterms:W3CDTF">2015-07-26T13:36:17Z</dcterms:created>
  <dcterms:modified xsi:type="dcterms:W3CDTF">2019-06-11T01:45:33Z</dcterms:modified>
</cp:coreProperties>
</file>